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1"/>
  </p:notesMasterIdLst>
  <p:sldIdLst>
    <p:sldId id="270" r:id="rId2"/>
    <p:sldId id="257" r:id="rId3"/>
    <p:sldId id="259" r:id="rId4"/>
    <p:sldId id="272" r:id="rId5"/>
    <p:sldId id="258" r:id="rId6"/>
    <p:sldId id="267" r:id="rId7"/>
    <p:sldId id="262" r:id="rId8"/>
    <p:sldId id="269" r:id="rId9"/>
    <p:sldId id="27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51" autoAdjust="0"/>
  </p:normalViewPr>
  <p:slideViewPr>
    <p:cSldViewPr snapToGrid="0" snapToObjects="1">
      <p:cViewPr varScale="1">
        <p:scale>
          <a:sx n="84" d="100"/>
          <a:sy n="84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0F9C5-5DC6-2B4D-9B54-394097793CB5}" type="datetimeFigureOut">
              <a:rPr lang="fr-FR" smtClean="0"/>
              <a:pPr/>
              <a:t>03/12/2015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24023-70D1-0A4E-9670-FCA63A4DE6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46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JLG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4023-70D1-0A4E-9670-FCA63A4DE61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62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JLG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4023-70D1-0A4E-9670-FCA63A4DE61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30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BS-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4023-70D1-0A4E-9670-FCA63A4DE61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9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BS - Photo du bas: centre ACHEMA de préférence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4023-70D1-0A4E-9670-FCA63A4DE61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69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LL -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4023-70D1-0A4E-9670-FCA63A4DE61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87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LL</a:t>
            </a:r>
            <a:r>
              <a:rPr lang="fr-FR" baseline="0" dirty="0" smtClean="0"/>
              <a:t> - </a:t>
            </a:r>
            <a:r>
              <a:rPr lang="fr-FR" dirty="0" smtClean="0"/>
              <a:t>Prévoir vidéo du centre </a:t>
            </a:r>
            <a:r>
              <a:rPr lang="fr-FR" dirty="0" err="1" smtClean="0"/>
              <a:t>achema</a:t>
            </a:r>
            <a:r>
              <a:rPr lang="fr-FR" baseline="0" dirty="0" smtClean="0"/>
              <a:t> si possible</a:t>
            </a:r>
          </a:p>
          <a:p>
            <a:r>
              <a:rPr lang="fr-FR" b="1" baseline="0" dirty="0" smtClean="0"/>
              <a:t>01 </a:t>
            </a:r>
            <a:r>
              <a:rPr lang="fr-FR" b="1" baseline="0" dirty="0" err="1" smtClean="0"/>
              <a:t>Dec</a:t>
            </a:r>
            <a:r>
              <a:rPr lang="fr-FR" b="1" baseline="0" dirty="0" smtClean="0"/>
              <a:t> 2015: Fabien, je trouve que cette vidéo n’apporte pas </a:t>
            </a:r>
            <a:r>
              <a:rPr lang="fr-FR" b="1" baseline="0" dirty="0" err="1" smtClean="0"/>
              <a:t>bcp</a:t>
            </a:r>
            <a:r>
              <a:rPr lang="fr-FR" b="1" baseline="0" dirty="0" smtClean="0"/>
              <a:t>. On voit les enfants s’installer pour faire la file, mais on les voit ni se laver les mains, ni recevoir à manger. N’y aurait-il pas autre chose ?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4023-70D1-0A4E-9670-FCA63A4DE61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9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4023-70D1-0A4E-9670-FCA63A4DE61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88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BS - Extrait de la vidéo du prof. Ou vidéo des</a:t>
            </a:r>
            <a:r>
              <a:rPr lang="fr-FR" baseline="0" dirty="0" smtClean="0"/>
              <a:t> femmes qui lèvent le doigt pour répondre.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4023-70D1-0A4E-9670-FCA63A4DE61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860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4023-70D1-0A4E-9670-FCA63A4DE61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95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12/3/2015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IMG_2582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IMG_2543_2.MO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Achem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682602"/>
            <a:ext cx="4894949" cy="5206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8626" cy="1143000"/>
          </a:xfrm>
        </p:spPr>
        <p:txBody>
          <a:bodyPr/>
          <a:lstStyle/>
          <a:p>
            <a:pPr algn="ctr"/>
            <a:r>
              <a:rPr lang="fr-FR" dirty="0" smtClean="0"/>
              <a:t>ACHEMA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34638"/>
            <a:ext cx="7620000" cy="4066162"/>
          </a:xfrm>
        </p:spPr>
        <p:txBody>
          <a:bodyPr/>
          <a:lstStyle/>
          <a:p>
            <a:r>
              <a:rPr lang="fr-FR" sz="2800" dirty="0" smtClean="0"/>
              <a:t>Atar – Mauritanie</a:t>
            </a:r>
          </a:p>
          <a:p>
            <a:pPr marL="114300" indent="0">
              <a:buNone/>
            </a:pPr>
            <a:endParaRPr lang="fr-FR" sz="2800" dirty="0" smtClean="0"/>
          </a:p>
          <a:p>
            <a:r>
              <a:rPr lang="fr-FR" sz="2800" dirty="0" smtClean="0"/>
              <a:t>Les actions d’ACHEMA</a:t>
            </a:r>
          </a:p>
          <a:p>
            <a:pPr lvl="1"/>
            <a:r>
              <a:rPr lang="fr-FR" sz="2400" dirty="0" smtClean="0"/>
              <a:t>Le microcrédit chèvre</a:t>
            </a:r>
          </a:p>
          <a:p>
            <a:pPr lvl="1"/>
            <a:r>
              <a:rPr lang="fr-FR" sz="2400" dirty="0" smtClean="0"/>
              <a:t>Le centre de soutien alimentaire</a:t>
            </a:r>
          </a:p>
          <a:p>
            <a:pPr lvl="1"/>
            <a:r>
              <a:rPr lang="fr-FR" sz="2400" dirty="0" smtClean="0"/>
              <a:t>La production de couscous artisanal</a:t>
            </a:r>
          </a:p>
          <a:p>
            <a:pPr lvl="1"/>
            <a:r>
              <a:rPr lang="fr-FR" sz="2400" dirty="0" smtClean="0"/>
              <a:t>La formation des femmes</a:t>
            </a:r>
          </a:p>
        </p:txBody>
      </p:sp>
    </p:spTree>
    <p:extLst>
      <p:ext uri="{BB962C8B-B14F-4D97-AF65-F5344CB8AC3E}">
        <p14:creationId xmlns:p14="http://schemas.microsoft.com/office/powerpoint/2010/main" val="9620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87036" cy="1143000"/>
          </a:xfrm>
        </p:spPr>
        <p:txBody>
          <a:bodyPr/>
          <a:lstStyle/>
          <a:p>
            <a:pPr algn="ctr"/>
            <a:r>
              <a:rPr lang="fr-FR" sz="4200" dirty="0" smtClean="0"/>
              <a:t>Atar – Mauritanie </a:t>
            </a:r>
            <a:endParaRPr lang="fr-FR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7805"/>
            <a:ext cx="4682072" cy="557019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42</a:t>
            </a:r>
            <a:r>
              <a:rPr lang="fr-FR" sz="2400" dirty="0"/>
              <a:t>% des Mauritaniens vivent dans une extrême pauvreté, selon les critères de </a:t>
            </a:r>
            <a:r>
              <a:rPr lang="fr-FR" sz="2400" dirty="0" smtClean="0"/>
              <a:t>l’IDH-2004 </a:t>
            </a:r>
            <a:r>
              <a:rPr lang="fr-FR" sz="2400" dirty="0"/>
              <a:t>(161</a:t>
            </a:r>
            <a:r>
              <a:rPr lang="fr-FR" sz="2400" baseline="30000" dirty="0"/>
              <a:t>ème</a:t>
            </a:r>
            <a:r>
              <a:rPr lang="fr-FR" sz="2400" dirty="0"/>
              <a:t> place dans le monde</a:t>
            </a:r>
            <a:r>
              <a:rPr lang="fr-FR" sz="2400" dirty="0" smtClean="0"/>
              <a:t>). </a:t>
            </a:r>
          </a:p>
          <a:p>
            <a:r>
              <a:rPr lang="fr-FR" sz="2400" dirty="0" smtClean="0"/>
              <a:t>Atar</a:t>
            </a:r>
            <a:r>
              <a:rPr lang="fr-FR" sz="2400" dirty="0"/>
              <a:t> </a:t>
            </a:r>
            <a:r>
              <a:rPr lang="fr-FR" sz="2400" dirty="0" smtClean="0"/>
              <a:t>et environs: 35.000 habitants.</a:t>
            </a:r>
            <a:endParaRPr lang="fr-CH" sz="2400" dirty="0"/>
          </a:p>
          <a:p>
            <a:r>
              <a:rPr lang="fr-FR" sz="2400" dirty="0"/>
              <a:t>Fin des années 90, </a:t>
            </a:r>
            <a:r>
              <a:rPr lang="fr-FR" sz="2400" dirty="0" smtClean="0"/>
              <a:t>début du  tourisme saisonnier.</a:t>
            </a:r>
          </a:p>
          <a:p>
            <a:r>
              <a:rPr lang="fr-FR" sz="2400" dirty="0" smtClean="0"/>
              <a:t> 2007 : assassinat </a:t>
            </a:r>
            <a:r>
              <a:rPr lang="fr-FR" sz="2400" dirty="0"/>
              <a:t>de 4 </a:t>
            </a:r>
            <a:r>
              <a:rPr lang="fr-FR" sz="2400" dirty="0" smtClean="0"/>
              <a:t>Français.</a:t>
            </a:r>
          </a:p>
          <a:p>
            <a:r>
              <a:rPr lang="fr-FR" sz="2400" dirty="0" smtClean="0"/>
              <a:t> 2015: tourisme au point mort.</a:t>
            </a:r>
          </a:p>
          <a:p>
            <a:r>
              <a:rPr lang="fr-FR" sz="2400" dirty="0" smtClean="0"/>
              <a:t>Sécheresse depuis 3 ans.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8526" y="1417638"/>
            <a:ext cx="4625474" cy="439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200" dirty="0" smtClean="0"/>
              <a:t>Atar – Mauritanie </a:t>
            </a:r>
            <a:endParaRPr lang="fr-FR" sz="4200" dirty="0"/>
          </a:p>
        </p:txBody>
      </p:sp>
      <p:pic>
        <p:nvPicPr>
          <p:cNvPr id="1026" name="Picture 2" descr="C:\Users\Fabien\Dropbox\Photos\15-02-15-Atar 2015\IMG_251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89038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Fabien\Dropbox\Photos\15-02-15-Atar 2015\IMG_2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189038"/>
            <a:ext cx="3901016" cy="292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Fabien\Desktop\photosACHEMA2015\IMG_2475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133" y="4135438"/>
            <a:ext cx="3596216" cy="269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200" dirty="0" smtClean="0"/>
              <a:t>Action CHEVRES</a:t>
            </a:r>
            <a:endParaRPr lang="fr-FR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7789"/>
            <a:ext cx="7620000" cy="3280611"/>
          </a:xfrm>
        </p:spPr>
        <p:txBody>
          <a:bodyPr/>
          <a:lstStyle/>
          <a:p>
            <a:r>
              <a:rPr lang="fr-FR" sz="2400" dirty="0"/>
              <a:t>Action chèvres : depuis décembre 2005</a:t>
            </a:r>
            <a:endParaRPr lang="fr-CH" sz="2400" dirty="0"/>
          </a:p>
          <a:p>
            <a:r>
              <a:rPr lang="fr-FR" sz="2400" dirty="0" smtClean="0"/>
              <a:t>57 femmes bénéficiaires, dont 37 ont remboursé leur prêt et sont devenues propriétaires.</a:t>
            </a:r>
          </a:p>
          <a:p>
            <a:r>
              <a:rPr lang="fr-FR" sz="2400" dirty="0" smtClean="0"/>
              <a:t>Certaines possèdent maintenant </a:t>
            </a:r>
            <a:r>
              <a:rPr lang="fr-FR" sz="2400" dirty="0"/>
              <a:t>un petit troupeau de </a:t>
            </a:r>
            <a:r>
              <a:rPr lang="fr-FR" sz="2400" dirty="0" smtClean="0"/>
              <a:t>3 ou 4 chèvres</a:t>
            </a:r>
            <a:r>
              <a:rPr lang="fr-FR" sz="2400" dirty="0"/>
              <a:t>, </a:t>
            </a:r>
            <a:r>
              <a:rPr lang="fr-FR" sz="2400" dirty="0" smtClean="0"/>
              <a:t>une </a:t>
            </a:r>
            <a:r>
              <a:rPr lang="fr-FR" sz="2400" dirty="0"/>
              <a:t>richesse dans une ville comme Atar.</a:t>
            </a:r>
            <a:endParaRPr lang="fr-CH" sz="2400" dirty="0"/>
          </a:p>
          <a:p>
            <a:r>
              <a:rPr lang="fr-FR" sz="2400" dirty="0" smtClean="0"/>
              <a:t>Elles vendent du lait et des chevreaux </a:t>
            </a:r>
          </a:p>
          <a:p>
            <a:pPr marL="114300" indent="0">
              <a:buNone/>
            </a:pPr>
            <a:r>
              <a:rPr lang="fr-FR" sz="2400" dirty="0" smtClean="0"/>
              <a:t>   sur le marché.</a:t>
            </a:r>
          </a:p>
        </p:txBody>
      </p:sp>
      <p:pic>
        <p:nvPicPr>
          <p:cNvPr id="6" name="Image 5" descr="LogoAchem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59" y="4247859"/>
            <a:ext cx="2142473" cy="22787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0200" y="5219700"/>
            <a:ext cx="590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 2016, ACHEMA souhaite étendre l’action chèvres à 10 nouvelles bénéficiaires.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3178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200" dirty="0" smtClean="0"/>
              <a:t>Le centre de soutien alimentaire</a:t>
            </a:r>
            <a:endParaRPr lang="fr-FR" sz="4200" dirty="0"/>
          </a:p>
        </p:txBody>
      </p:sp>
      <p:sp>
        <p:nvSpPr>
          <p:cNvPr id="3" name="Rectangle 2"/>
          <p:cNvSpPr/>
          <p:nvPr/>
        </p:nvSpPr>
        <p:spPr>
          <a:xfrm>
            <a:off x="317514" y="1417638"/>
            <a:ext cx="78906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Créé depuis 2009, le centre Château d’eau accueille une centaine d’enfants par jour dans la périphérie d’Atar (un quartier particulièrement pauvre).</a:t>
            </a:r>
            <a:endParaRPr lang="fr-CH" sz="2400" dirty="0"/>
          </a:p>
        </p:txBody>
      </p:sp>
      <p:pic>
        <p:nvPicPr>
          <p:cNvPr id="6" name="Image 5" descr="IMG_270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8521" r="6245"/>
          <a:stretch/>
        </p:blipFill>
        <p:spPr>
          <a:xfrm>
            <a:off x="903356" y="2895601"/>
            <a:ext cx="4465171" cy="3654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Fabien\Pictures\video_icon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5400" y="3829050"/>
            <a:ext cx="1409700" cy="1373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20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30695" cy="1143000"/>
          </a:xfrm>
        </p:spPr>
        <p:txBody>
          <a:bodyPr/>
          <a:lstStyle/>
          <a:p>
            <a:r>
              <a:rPr lang="fr-FR" sz="4200" dirty="0"/>
              <a:t>P</a:t>
            </a:r>
            <a:r>
              <a:rPr lang="fr-FR" sz="4200" dirty="0" smtClean="0"/>
              <a:t>roduction de </a:t>
            </a:r>
            <a:r>
              <a:rPr lang="fr-FR" sz="4200" dirty="0"/>
              <a:t>couscous </a:t>
            </a:r>
            <a:r>
              <a:rPr lang="fr-FR" sz="4200" dirty="0" smtClean="0"/>
              <a:t>artisanal</a:t>
            </a:r>
            <a:endParaRPr lang="fr-FR" sz="4200" dirty="0"/>
          </a:p>
        </p:txBody>
      </p:sp>
      <p:pic>
        <p:nvPicPr>
          <p:cNvPr id="6" name="Image 5" descr="IMG_2404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94335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400550" y="1417638"/>
            <a:ext cx="3951302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 l’initiative du projet: 10 femmes bénéficiaires de l’action chèvres ou leurs filles. </a:t>
            </a:r>
          </a:p>
          <a:p>
            <a:r>
              <a:rPr lang="fr-FR" dirty="0" smtClean="0"/>
              <a:t>Toute la </a:t>
            </a:r>
            <a:r>
              <a:rPr lang="fr-FR" dirty="0"/>
              <a:t>production </a:t>
            </a:r>
            <a:r>
              <a:rPr lang="fr-FR" dirty="0" smtClean="0"/>
              <a:t>est </a:t>
            </a:r>
            <a:r>
              <a:rPr lang="fr-FR" dirty="0"/>
              <a:t>écoulée le jour même.</a:t>
            </a:r>
            <a:endParaRPr lang="fr-CH" dirty="0"/>
          </a:p>
          <a:p>
            <a:r>
              <a:rPr lang="fr-FR" dirty="0" smtClean="0"/>
              <a:t>7 d’entre elles sont maintenant autonomes.</a:t>
            </a:r>
          </a:p>
          <a:p>
            <a:endParaRPr lang="fr-FR" dirty="0" smtClean="0"/>
          </a:p>
          <a:p>
            <a:r>
              <a:rPr lang="fr-FR" dirty="0" smtClean="0"/>
              <a:t>En 2016, ACHEMA élargit le projet à trente femmes volontaires.</a:t>
            </a:r>
            <a:endParaRPr lang="fr-FR" dirty="0"/>
          </a:p>
          <a:p>
            <a:pPr marL="114300" indent="0">
              <a:buNone/>
            </a:pPr>
            <a:endParaRPr lang="fr-CH" dirty="0" smtClean="0"/>
          </a:p>
          <a:p>
            <a:pPr marL="114300" indent="0"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4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200" dirty="0" smtClean="0"/>
              <a:t>La formation des femmes</a:t>
            </a:r>
            <a:endParaRPr lang="fr-FR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416" y="1417638"/>
            <a:ext cx="4271341" cy="4978559"/>
          </a:xfrm>
        </p:spPr>
        <p:txBody>
          <a:bodyPr/>
          <a:lstStyle/>
          <a:p>
            <a:pPr marL="114300" indent="0">
              <a:buNone/>
            </a:pPr>
            <a:endParaRPr lang="fr-FR" dirty="0" smtClean="0"/>
          </a:p>
          <a:p>
            <a:r>
              <a:rPr lang="fr-FR" dirty="0" smtClean="0"/>
              <a:t>Alphabétisation: une centaine de femmes en octobre 2014.</a:t>
            </a:r>
          </a:p>
          <a:p>
            <a:r>
              <a:rPr lang="fr-FR" dirty="0" smtClean="0"/>
              <a:t>Programme: lecture, écriture et calcul, cours donnés par des professeurs qualifiés.</a:t>
            </a:r>
          </a:p>
          <a:p>
            <a:endParaRPr lang="fr-FR" dirty="0" smtClean="0"/>
          </a:p>
          <a:p>
            <a:r>
              <a:rPr lang="fr-FR" dirty="0" smtClean="0"/>
              <a:t>Formation en comptabilité pour les productrices de couscous.</a:t>
            </a:r>
          </a:p>
          <a:p>
            <a:endParaRPr lang="fr-FR" dirty="0" smtClean="0"/>
          </a:p>
          <a:p>
            <a:r>
              <a:rPr lang="fr-FR" dirty="0" smtClean="0"/>
              <a:t>En 2016: le programme est élargi à une centaine d’autres femmes analphabètes.</a:t>
            </a:r>
          </a:p>
        </p:txBody>
      </p:sp>
      <p:pic>
        <p:nvPicPr>
          <p:cNvPr id="3073" name="Picture 1" descr="C:\Users\Fabien\Dropbox\Photos\15-02-15-Atar 2015\IMG_2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757" y="1417638"/>
            <a:ext cx="360045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Fabien\Pictures\video_icon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9757" y="5022850"/>
            <a:ext cx="1409700" cy="1373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0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Comment les aider?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51000"/>
            <a:ext cx="7620000" cy="4749800"/>
          </a:xfrm>
        </p:spPr>
        <p:txBody>
          <a:bodyPr>
            <a:normAutofit/>
          </a:bodyPr>
          <a:lstStyle/>
          <a:p>
            <a:r>
              <a:rPr lang="fr-CH" b="1" dirty="0" smtClean="0"/>
              <a:t>Avec CHF 16.-  par mois</a:t>
            </a:r>
            <a:r>
              <a:rPr lang="fr-CH" dirty="0" smtClean="0"/>
              <a:t>, vous offrez deux repas par jour à un enfant durant 1 mois.</a:t>
            </a:r>
          </a:p>
          <a:p>
            <a:endParaRPr lang="fr-CH" dirty="0" smtClean="0"/>
          </a:p>
          <a:p>
            <a:pPr>
              <a:spcBef>
                <a:spcPts val="600"/>
              </a:spcBef>
            </a:pPr>
            <a:r>
              <a:rPr lang="fr-CH" b="1" dirty="0" smtClean="0"/>
              <a:t>Avec CHF 40.-</a:t>
            </a:r>
            <a:r>
              <a:rPr lang="fr-CH" dirty="0" smtClean="0"/>
              <a:t>, vous offrez 8 heures de cours d’alphabétisation en arabe à un groupe de 8 femmes débutantes.</a:t>
            </a:r>
            <a:br>
              <a:rPr lang="fr-CH" dirty="0" smtClean="0"/>
            </a:br>
            <a:endParaRPr lang="fr-CH" dirty="0" smtClean="0"/>
          </a:p>
          <a:p>
            <a:r>
              <a:rPr lang="fr-CH" b="1" dirty="0" smtClean="0"/>
              <a:t>Avec CHF 60.-</a:t>
            </a:r>
            <a:r>
              <a:rPr lang="fr-CH" dirty="0" smtClean="0"/>
              <a:t>, vous offrez à manger à tous les enfants du centre de soutien alimentaire de Château d’eau pour une journée: 2 repas, 100 enfants.</a:t>
            </a:r>
          </a:p>
          <a:p>
            <a:endParaRPr lang="fr-CH" dirty="0"/>
          </a:p>
          <a:p>
            <a:r>
              <a:rPr lang="fr-CH" b="1" dirty="0" smtClean="0"/>
              <a:t>Avec CHF 130.-</a:t>
            </a:r>
            <a:r>
              <a:rPr lang="fr-CH" dirty="0" smtClean="0"/>
              <a:t>, vous offrez une chèvre et son chevreau à femme bénéficiaire d’un micro-crédit-chèvre.</a:t>
            </a:r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2501</TotalTime>
  <Words>344</Words>
  <Application>Microsoft Office PowerPoint</Application>
  <PresentationFormat>Affichage à l'écran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Ajdacency</vt:lpstr>
      <vt:lpstr>Présentation PowerPoint</vt:lpstr>
      <vt:lpstr>ACHEMA</vt:lpstr>
      <vt:lpstr>Atar – Mauritanie </vt:lpstr>
      <vt:lpstr>Atar – Mauritanie </vt:lpstr>
      <vt:lpstr>Action CHEVRES</vt:lpstr>
      <vt:lpstr>Le centre de soutien alimentaire</vt:lpstr>
      <vt:lpstr>Production de couscous artisanal</vt:lpstr>
      <vt:lpstr>La formation des femmes</vt:lpstr>
      <vt:lpstr>Comment les aider?</vt:lpstr>
    </vt:vector>
  </TitlesOfParts>
  <Company>Swiss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ACHEMA</dc:title>
  <dc:creator>Fabien L'Eplattenier</dc:creator>
  <cp:lastModifiedBy>Home</cp:lastModifiedBy>
  <cp:revision>70</cp:revision>
  <dcterms:created xsi:type="dcterms:W3CDTF">2015-05-20T15:06:47Z</dcterms:created>
  <dcterms:modified xsi:type="dcterms:W3CDTF">2015-12-03T17:20:06Z</dcterms:modified>
</cp:coreProperties>
</file>