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4" r:id="rId3"/>
    <p:sldId id="259" r:id="rId4"/>
    <p:sldId id="260" r:id="rId5"/>
    <p:sldId id="261" r:id="rId6"/>
    <p:sldId id="265" r:id="rId7"/>
    <p:sldId id="262" r:id="rId8"/>
    <p:sldId id="266" r:id="rId9"/>
    <p:sldId id="263" r:id="rId10"/>
    <p:sldId id="268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3C38-AEFD-4894-ADA3-22A24983D663}" type="datetimeFigureOut">
              <a:rPr lang="fr-CH" smtClean="0"/>
              <a:pPr/>
              <a:t>26.08.2015</a:t>
            </a:fld>
            <a:endParaRPr lang="fr-CH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736-9C80-42B4-A73C-C65A3F24CDB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3C38-AEFD-4894-ADA3-22A24983D663}" type="datetimeFigureOut">
              <a:rPr lang="fr-CH" smtClean="0"/>
              <a:pPr/>
              <a:t>26.08.2015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736-9C80-42B4-A73C-C65A3F24CDB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3C38-AEFD-4894-ADA3-22A24983D663}" type="datetimeFigureOut">
              <a:rPr lang="fr-CH" smtClean="0"/>
              <a:pPr/>
              <a:t>26.08.2015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736-9C80-42B4-A73C-C65A3F24CDB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3C38-AEFD-4894-ADA3-22A24983D663}" type="datetimeFigureOut">
              <a:rPr lang="fr-CH" smtClean="0"/>
              <a:pPr/>
              <a:t>26.08.2015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736-9C80-42B4-A73C-C65A3F24CDB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3C38-AEFD-4894-ADA3-22A24983D663}" type="datetimeFigureOut">
              <a:rPr lang="fr-CH" smtClean="0"/>
              <a:pPr/>
              <a:t>26.08.2015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736-9C80-42B4-A73C-C65A3F24CDB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3C38-AEFD-4894-ADA3-22A24983D663}" type="datetimeFigureOut">
              <a:rPr lang="fr-CH" smtClean="0"/>
              <a:pPr/>
              <a:t>26.08.2015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736-9C80-42B4-A73C-C65A3F24CDB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3C38-AEFD-4894-ADA3-22A24983D663}" type="datetimeFigureOut">
              <a:rPr lang="fr-CH" smtClean="0"/>
              <a:pPr/>
              <a:t>26.08.2015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736-9C80-42B4-A73C-C65A3F24CDB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3C38-AEFD-4894-ADA3-22A24983D663}" type="datetimeFigureOut">
              <a:rPr lang="fr-CH" smtClean="0"/>
              <a:pPr/>
              <a:t>26.08.2015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736-9C80-42B4-A73C-C65A3F24CDB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3C38-AEFD-4894-ADA3-22A24983D663}" type="datetimeFigureOut">
              <a:rPr lang="fr-CH" smtClean="0"/>
              <a:pPr/>
              <a:t>26.08.2015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736-9C80-42B4-A73C-C65A3F24CDB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3C38-AEFD-4894-ADA3-22A24983D663}" type="datetimeFigureOut">
              <a:rPr lang="fr-CH" smtClean="0"/>
              <a:pPr/>
              <a:t>26.08.2015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E736-9C80-42B4-A73C-C65A3F24CDB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3C38-AEFD-4894-ADA3-22A24983D663}" type="datetimeFigureOut">
              <a:rPr lang="fr-CH" smtClean="0"/>
              <a:pPr/>
              <a:t>26.08.2015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2FE736-9C80-42B4-A73C-C65A3F24CDB2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AE3C38-AEFD-4894-ADA3-22A24983D663}" type="datetimeFigureOut">
              <a:rPr lang="fr-CH" smtClean="0"/>
              <a:pPr/>
              <a:t>26.08.2015</a:t>
            </a:fld>
            <a:endParaRPr lang="fr-CH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2FE736-9C80-42B4-A73C-C65A3F24CDB2}" type="slidenum">
              <a:rPr lang="fr-CH" smtClean="0"/>
              <a:pPr/>
              <a:t>‹N°›</a:t>
            </a:fld>
            <a:endParaRPr lang="fr-CH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037977"/>
          </a:xfrm>
        </p:spPr>
        <p:txBody>
          <a:bodyPr>
            <a:normAutofit/>
          </a:bodyPr>
          <a:lstStyle/>
          <a:p>
            <a:pPr algn="ctr"/>
            <a:r>
              <a:rPr lang="fr-CH" dirty="0" smtClean="0"/>
              <a:t>Kolda, Sénégal</a:t>
            </a:r>
            <a:endParaRPr lang="fr-CH" dirty="0"/>
          </a:p>
        </p:txBody>
      </p:sp>
      <p:pic>
        <p:nvPicPr>
          <p:cNvPr id="1026" name="Picture 2" descr="http://www.actionshrapharma.com/medias/img/mona/carte_seneg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4176464" cy="450710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2555776" y="4077072"/>
            <a:ext cx="792088" cy="57606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8" name="Picture 4" descr="https://upload.wikimedia.org/wikipedia/commons/thumb/c/c6/Kolda-bradybd.jpg/280px-Kolda-brady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33056"/>
            <a:ext cx="2667000" cy="1771651"/>
          </a:xfrm>
          <a:prstGeom prst="rect">
            <a:avLst/>
          </a:prstGeom>
          <a:noFill/>
        </p:spPr>
      </p:pic>
      <p:pic>
        <p:nvPicPr>
          <p:cNvPr id="1030" name="Picture 6" descr="Map of kol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476" y="1988840"/>
            <a:ext cx="3661098" cy="129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Pour la suite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Ouverture du collège cette année avec 3 classes</a:t>
            </a:r>
          </a:p>
          <a:p>
            <a:r>
              <a:rPr lang="fr-CH" dirty="0" smtClean="0"/>
              <a:t>Doublement des classes de primaires sauf le CM2 (11 classes)</a:t>
            </a:r>
          </a:p>
          <a:p>
            <a:r>
              <a:rPr lang="fr-CH" dirty="0" smtClean="0"/>
              <a:t>Evolution de l’école jusqu’en terminale.</a:t>
            </a:r>
            <a:endParaRPr lang="fr-CH" dirty="0"/>
          </a:p>
        </p:txBody>
      </p:sp>
      <p:pic>
        <p:nvPicPr>
          <p:cNvPr id="4" name="Image 3" descr="PHTO0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933056"/>
            <a:ext cx="313184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besoins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389120"/>
          </a:xfrm>
        </p:spPr>
        <p:txBody>
          <a:bodyPr/>
          <a:lstStyle/>
          <a:p>
            <a:r>
              <a:rPr lang="fr-CH" dirty="0" smtClean="0"/>
              <a:t>Assurer le salaire de nos employés pour toute l’année</a:t>
            </a:r>
          </a:p>
          <a:p>
            <a:r>
              <a:rPr lang="fr-CH" dirty="0" smtClean="0"/>
              <a:t>Construction des classes en dur.</a:t>
            </a:r>
          </a:p>
          <a:p>
            <a:r>
              <a:rPr lang="fr-CH" dirty="0" smtClean="0"/>
              <a:t>Equipement des classes en tables-banc, armoires tableaux noirs,  matériel didactique.</a:t>
            </a:r>
          </a:p>
          <a:p>
            <a:r>
              <a:rPr lang="fr-CH" dirty="0" smtClean="0"/>
              <a:t>Aménagement de la cour de récréation.</a:t>
            </a:r>
          </a:p>
          <a:p>
            <a:r>
              <a:rPr lang="fr-CH" dirty="0" smtClean="0"/>
              <a:t>Formation de nos enseignants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 smtClean="0"/>
              <a:t>Quelques chiffres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16832"/>
            <a:ext cx="8820472" cy="4389120"/>
          </a:xfrm>
        </p:spPr>
        <p:txBody>
          <a:bodyPr>
            <a:normAutofit fontScale="92500"/>
          </a:bodyPr>
          <a:lstStyle/>
          <a:p>
            <a:r>
              <a:rPr lang="fr-CH" dirty="0" smtClean="0"/>
              <a:t>Nombre d’habitants dans la région </a:t>
            </a:r>
            <a:r>
              <a:rPr lang="fr-CH" b="1" dirty="0" smtClean="0"/>
              <a:t>310'000</a:t>
            </a:r>
          </a:p>
          <a:p>
            <a:r>
              <a:rPr lang="fr-CH" dirty="0" smtClean="0"/>
              <a:t>Superficie </a:t>
            </a:r>
            <a:r>
              <a:rPr lang="fr-CH" b="1" dirty="0" smtClean="0"/>
              <a:t>13'771 km2 </a:t>
            </a:r>
            <a:r>
              <a:rPr lang="fr-CH" dirty="0" smtClean="0"/>
              <a:t>pour la région</a:t>
            </a:r>
          </a:p>
          <a:p>
            <a:r>
              <a:rPr lang="fr-CH" dirty="0" smtClean="0"/>
              <a:t>Nombre d’habitants à Kolda </a:t>
            </a:r>
            <a:r>
              <a:rPr lang="fr-CH" b="1" dirty="0" smtClean="0"/>
              <a:t>70'000</a:t>
            </a:r>
          </a:p>
          <a:p>
            <a:r>
              <a:rPr lang="fr-CH" dirty="0" smtClean="0"/>
              <a:t>Agriculture, </a:t>
            </a:r>
            <a:r>
              <a:rPr lang="fr-CH" dirty="0" smtClean="0"/>
              <a:t>élevage,  tourisme (chasse), </a:t>
            </a:r>
            <a:r>
              <a:rPr lang="fr-CH" dirty="0" smtClean="0"/>
              <a:t>industrie du </a:t>
            </a:r>
            <a:r>
              <a:rPr lang="fr-CH" dirty="0" smtClean="0"/>
              <a:t>coton</a:t>
            </a:r>
            <a:endParaRPr lang="fr-CH" dirty="0" smtClean="0"/>
          </a:p>
          <a:p>
            <a:r>
              <a:rPr lang="fr-CH" dirty="0" smtClean="0"/>
              <a:t>Les peuples majoritaires : Peuhl, Mandings, </a:t>
            </a:r>
            <a:r>
              <a:rPr lang="fr-CH" dirty="0" err="1" smtClean="0"/>
              <a:t>Balantes</a:t>
            </a:r>
            <a:r>
              <a:rPr lang="fr-CH" dirty="0" smtClean="0"/>
              <a:t>, </a:t>
            </a:r>
            <a:r>
              <a:rPr lang="fr-CH" b="1" dirty="0" smtClean="0"/>
              <a:t>95 % </a:t>
            </a:r>
            <a:r>
              <a:rPr lang="fr-CH" dirty="0" smtClean="0"/>
              <a:t>musulmans</a:t>
            </a:r>
            <a:endParaRPr lang="fr-CH" dirty="0" smtClean="0"/>
          </a:p>
          <a:p>
            <a:r>
              <a:rPr lang="fr-CH" dirty="0" smtClean="0"/>
              <a:t>Kolda est à </a:t>
            </a:r>
            <a:r>
              <a:rPr lang="fr-CH" b="1" dirty="0" smtClean="0"/>
              <a:t>670</a:t>
            </a:r>
            <a:r>
              <a:rPr lang="fr-CH" dirty="0" smtClean="0"/>
              <a:t> </a:t>
            </a:r>
            <a:r>
              <a:rPr lang="fr-CH" dirty="0" smtClean="0"/>
              <a:t>km de Dakar et à </a:t>
            </a:r>
            <a:r>
              <a:rPr lang="fr-CH" b="1" dirty="0" smtClean="0"/>
              <a:t>280</a:t>
            </a:r>
            <a:r>
              <a:rPr lang="fr-CH" dirty="0" smtClean="0"/>
              <a:t> km de l’océan.</a:t>
            </a:r>
          </a:p>
          <a:p>
            <a:endParaRPr lang="fr-CH" dirty="0" smtClean="0"/>
          </a:p>
          <a:p>
            <a:r>
              <a:rPr lang="fr-CH" dirty="0" smtClean="0"/>
              <a:t> Taux de </a:t>
            </a:r>
            <a:r>
              <a:rPr lang="fr-CH" dirty="0" smtClean="0"/>
              <a:t>scolarisation (Sénégal) </a:t>
            </a:r>
            <a:r>
              <a:rPr lang="fr-CH" dirty="0" smtClean="0"/>
              <a:t>en primaire 200</a:t>
            </a:r>
            <a:r>
              <a:rPr lang="fr-CH" sz="1800" dirty="0" smtClean="0"/>
              <a:t>8</a:t>
            </a:r>
            <a:r>
              <a:rPr lang="fr-CH" dirty="0" smtClean="0"/>
              <a:t>/2011 </a:t>
            </a:r>
            <a:r>
              <a:rPr lang="fr-CH" b="1" dirty="0" smtClean="0"/>
              <a:t>78.9 %</a:t>
            </a:r>
          </a:p>
          <a:p>
            <a:r>
              <a:rPr lang="fr-CH" dirty="0" smtClean="0"/>
              <a:t>Taux de </a:t>
            </a:r>
            <a:r>
              <a:rPr lang="fr-CH" dirty="0" smtClean="0"/>
              <a:t>scolarisation (Sénégal) </a:t>
            </a:r>
            <a:r>
              <a:rPr lang="fr-CH" dirty="0" smtClean="0"/>
              <a:t>en maternelle </a:t>
            </a:r>
            <a:r>
              <a:rPr lang="fr-CH" b="1" dirty="0" smtClean="0"/>
              <a:t>24.8 %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r-CH" dirty="0" smtClean="0"/>
              <a:t>Groupe Scolaire « Gese-Kolda »</a:t>
            </a:r>
            <a:endParaRPr lang="fr-CH" dirty="0"/>
          </a:p>
        </p:txBody>
      </p:sp>
      <p:pic>
        <p:nvPicPr>
          <p:cNvPr id="4" name="Espace réservé du contenu 3" descr="DSC009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2592288" cy="1944216"/>
          </a:xfrm>
        </p:spPr>
      </p:pic>
      <p:pic>
        <p:nvPicPr>
          <p:cNvPr id="5" name="Image 4" descr="Cycle élémenta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700808"/>
            <a:ext cx="2459765" cy="1844824"/>
          </a:xfrm>
          <a:prstGeom prst="rect">
            <a:avLst/>
          </a:prstGeom>
        </p:spPr>
      </p:pic>
      <p:pic>
        <p:nvPicPr>
          <p:cNvPr id="6" name="Image 5" descr="Moyenne se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221088"/>
            <a:ext cx="2448272" cy="1836204"/>
          </a:xfrm>
          <a:prstGeom prst="rect">
            <a:avLst/>
          </a:prstGeom>
        </p:spPr>
      </p:pic>
      <p:pic>
        <p:nvPicPr>
          <p:cNvPr id="7" name="Image 6" descr="DSC00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149080"/>
            <a:ext cx="2520280" cy="189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CH" sz="3200" b="1" dirty="0" smtClean="0"/>
              <a:t>Année scolaire 2014/2015</a:t>
            </a:r>
            <a:br>
              <a:rPr lang="fr-CH" sz="3200" b="1" dirty="0" smtClean="0"/>
            </a:br>
            <a:r>
              <a:rPr lang="fr-CH" sz="3200" b="1" dirty="0" smtClean="0"/>
              <a:t>11 classes, 300 élèves, 25 employés</a:t>
            </a:r>
            <a:endParaRPr lang="fr-CH" sz="3200" b="1" dirty="0"/>
          </a:p>
        </p:txBody>
      </p:sp>
      <p:pic>
        <p:nvPicPr>
          <p:cNvPr id="4" name="Espace réservé du contenu 3" descr="Classe de C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3719892" cy="2481139"/>
          </a:xfrm>
        </p:spPr>
      </p:pic>
      <p:pic>
        <p:nvPicPr>
          <p:cNvPr id="5" name="Image 4" descr="Classe de 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3718784" cy="2480400"/>
          </a:xfrm>
          <a:prstGeom prst="rect">
            <a:avLst/>
          </a:prstGeom>
        </p:spPr>
      </p:pic>
      <p:pic>
        <p:nvPicPr>
          <p:cNvPr id="7" name="Image 6" descr="Classe de Grande Se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149080"/>
            <a:ext cx="3718784" cy="2480400"/>
          </a:xfrm>
          <a:prstGeom prst="rect">
            <a:avLst/>
          </a:prstGeom>
        </p:spPr>
      </p:pic>
      <p:pic>
        <p:nvPicPr>
          <p:cNvPr id="8" name="Image 7" descr="IMG_5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149080"/>
            <a:ext cx="3720600" cy="248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Quelques statistiques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CH" sz="2800" b="1" dirty="0" smtClean="0"/>
              <a:t>2010/2011</a:t>
            </a:r>
            <a:r>
              <a:rPr lang="fr-CH" sz="2800" dirty="0" smtClean="0"/>
              <a:t> : 2 classes, 43 élèves, 9 employés</a:t>
            </a:r>
          </a:p>
          <a:p>
            <a:pPr>
              <a:buNone/>
            </a:pPr>
            <a:r>
              <a:rPr lang="fr-CH" sz="2800" b="1" dirty="0" smtClean="0"/>
              <a:t>2011/2012</a:t>
            </a:r>
            <a:r>
              <a:rPr lang="fr-CH" sz="2800" dirty="0" smtClean="0"/>
              <a:t> : 4 classes, 86 élèves, 12 employés</a:t>
            </a:r>
          </a:p>
          <a:p>
            <a:pPr>
              <a:buNone/>
            </a:pPr>
            <a:r>
              <a:rPr lang="fr-CH" sz="2800" b="1" dirty="0" smtClean="0"/>
              <a:t>2012/2013</a:t>
            </a:r>
            <a:r>
              <a:rPr lang="fr-CH" sz="2800" dirty="0" smtClean="0"/>
              <a:t> : 7 classes, 141 élèves, 19 employés</a:t>
            </a:r>
          </a:p>
          <a:p>
            <a:pPr>
              <a:buNone/>
            </a:pPr>
            <a:r>
              <a:rPr lang="fr-CH" sz="2800" b="1" dirty="0" smtClean="0"/>
              <a:t>2013/2014</a:t>
            </a:r>
            <a:r>
              <a:rPr lang="fr-CH" sz="2800" dirty="0" smtClean="0"/>
              <a:t> : 8 classes, 235 élèves, 18 employés</a:t>
            </a:r>
          </a:p>
          <a:p>
            <a:pPr>
              <a:buNone/>
            </a:pPr>
            <a:r>
              <a:rPr lang="fr-CH" sz="2800" b="1" dirty="0" smtClean="0"/>
              <a:t>2014/2015</a:t>
            </a:r>
            <a:r>
              <a:rPr lang="fr-CH" sz="2800" dirty="0" smtClean="0"/>
              <a:t> : 11 classes, 300 élèves, 25 employés</a:t>
            </a:r>
          </a:p>
          <a:p>
            <a:pPr>
              <a:buNone/>
            </a:pPr>
            <a:r>
              <a:rPr lang="fr-CH" sz="2800" b="1" dirty="0" smtClean="0"/>
              <a:t>2015/2016 </a:t>
            </a:r>
            <a:r>
              <a:rPr lang="fr-CH" sz="2800" dirty="0" smtClean="0"/>
              <a:t>: 17 classes, ?, ?</a:t>
            </a:r>
          </a:p>
          <a:p>
            <a:pPr>
              <a:buNone/>
            </a:pPr>
            <a:endParaRPr lang="fr-CH" dirty="0" smtClean="0"/>
          </a:p>
          <a:p>
            <a:pPr algn="ctr">
              <a:buNone/>
            </a:pPr>
            <a:r>
              <a:rPr lang="fr-CH" u="sng" dirty="0" smtClean="0"/>
              <a:t>Nombre de parrainage croissant d’année en année</a:t>
            </a:r>
          </a:p>
          <a:p>
            <a:pPr algn="ctr">
              <a:buNone/>
            </a:pPr>
            <a:r>
              <a:rPr lang="fr-CH" dirty="0" smtClean="0"/>
              <a:t>22 – 43 – 75 – 120 – 134 - ?</a:t>
            </a:r>
          </a:p>
          <a:p>
            <a:pPr algn="ctr">
              <a:buNone/>
            </a:pPr>
            <a:endParaRPr lang="fr-CH" dirty="0" smtClean="0"/>
          </a:p>
          <a:p>
            <a:pPr>
              <a:buNone/>
            </a:pP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Possibilité de parrainage</a:t>
            </a:r>
            <a:endParaRPr lang="fr-CH" dirty="0"/>
          </a:p>
        </p:txBody>
      </p:sp>
      <p:pic>
        <p:nvPicPr>
          <p:cNvPr id="5" name="Image 4" descr="SAM_0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492896"/>
            <a:ext cx="2400000" cy="1800000"/>
          </a:xfrm>
          <a:prstGeom prst="rect">
            <a:avLst/>
          </a:prstGeom>
        </p:spPr>
      </p:pic>
      <p:pic>
        <p:nvPicPr>
          <p:cNvPr id="9" name="Image 8" descr="DSC09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797152"/>
            <a:ext cx="2400000" cy="1800000"/>
          </a:xfrm>
          <a:prstGeom prst="rect">
            <a:avLst/>
          </a:prstGeom>
        </p:spPr>
      </p:pic>
      <p:pic>
        <p:nvPicPr>
          <p:cNvPr id="11" name="Espace réservé du contenu 10" descr="Une belle brochette de garço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2204864"/>
            <a:ext cx="2400000" cy="1800000"/>
          </a:xfrm>
        </p:spPr>
      </p:pic>
      <p:pic>
        <p:nvPicPr>
          <p:cNvPr id="12" name="Image 11" descr="Un peu plus et il disparaissait sous ses cadeau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221088"/>
            <a:ext cx="1800000" cy="2400000"/>
          </a:xfrm>
          <a:prstGeom prst="rect">
            <a:avLst/>
          </a:prstGeom>
        </p:spPr>
      </p:pic>
      <p:pic>
        <p:nvPicPr>
          <p:cNvPr id="13" name="Image 12" descr="DSCN43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2060848"/>
            <a:ext cx="1800000" cy="2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Nos objectifs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CH" sz="2800" b="1" dirty="0" smtClean="0"/>
              <a:t>Offrir de façon pérenne une formation de qualité  à tous et sans discrimination afin de former des citoyens responsables</a:t>
            </a:r>
          </a:p>
          <a:p>
            <a:endParaRPr lang="fr-CH" dirty="0" smtClean="0"/>
          </a:p>
          <a:p>
            <a:r>
              <a:rPr lang="fr-CH" dirty="0" smtClean="0"/>
              <a:t>Élever le taux de scolarisation</a:t>
            </a:r>
          </a:p>
          <a:p>
            <a:r>
              <a:rPr lang="fr-CH" dirty="0" smtClean="0"/>
              <a:t>Offrir un enseignement suivi et de qualité</a:t>
            </a:r>
          </a:p>
          <a:p>
            <a:r>
              <a:rPr lang="fr-CH" dirty="0" smtClean="0"/>
              <a:t>Développer le caractère et les potentialités des enfants</a:t>
            </a:r>
          </a:p>
          <a:p>
            <a:r>
              <a:rPr lang="fr-CH" dirty="0" smtClean="0"/>
              <a:t>Soutenir les parents et l’État dans leur rôle éducatif</a:t>
            </a:r>
          </a:p>
          <a:p>
            <a:r>
              <a:rPr lang="fr-CH" dirty="0" smtClean="0"/>
              <a:t>Créer des emplois locaux</a:t>
            </a:r>
          </a:p>
          <a:p>
            <a:r>
              <a:rPr lang="fr-CH" dirty="0" smtClean="0"/>
              <a:t>Contribuer au développement du pays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Quelques activités parmi tant d’autres</a:t>
            </a:r>
            <a:endParaRPr lang="fr-CH" dirty="0"/>
          </a:p>
        </p:txBody>
      </p:sp>
      <p:pic>
        <p:nvPicPr>
          <p:cNvPr id="4" name="Image 3" descr="DSC00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2400000" cy="1800000"/>
          </a:xfrm>
          <a:prstGeom prst="rect">
            <a:avLst/>
          </a:prstGeom>
        </p:spPr>
      </p:pic>
      <p:pic>
        <p:nvPicPr>
          <p:cNvPr id="5" name="Image 4" descr="Sensibilisation Ebol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93096"/>
            <a:ext cx="2400000" cy="1800000"/>
          </a:xfrm>
          <a:prstGeom prst="rect">
            <a:avLst/>
          </a:prstGeom>
        </p:spPr>
      </p:pic>
      <p:pic>
        <p:nvPicPr>
          <p:cNvPr id="6" name="Image 5" descr="DSC01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060848"/>
            <a:ext cx="2400000" cy="1800000"/>
          </a:xfrm>
          <a:prstGeom prst="rect">
            <a:avLst/>
          </a:prstGeom>
        </p:spPr>
      </p:pic>
      <p:pic>
        <p:nvPicPr>
          <p:cNvPr id="1026" name="Picture 2" descr="C:\Users\Mme Mane\Desktop\Groupe scolaire GESE-KOLDA\Année 2012-2013\Photos 2012-2013\Levée du drapeau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284984"/>
            <a:ext cx="2400000" cy="1800000"/>
          </a:xfrm>
          <a:prstGeom prst="rect">
            <a:avLst/>
          </a:prstGeom>
          <a:noFill/>
        </p:spPr>
      </p:pic>
      <p:pic>
        <p:nvPicPr>
          <p:cNvPr id="3" name="Picture 2" descr="F:\Photo Gwen\Gese Kolda école\Après-midi Atelier\IMG_242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93096"/>
            <a:ext cx="27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fr-CH" dirty="0" smtClean="0"/>
              <a:t>Des visages</a:t>
            </a:r>
            <a:endParaRPr lang="fr-CH" dirty="0"/>
          </a:p>
        </p:txBody>
      </p:sp>
      <p:pic>
        <p:nvPicPr>
          <p:cNvPr id="4" name="Image 3" descr="Amy Ka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628732" cy="1753344"/>
          </a:xfrm>
          <a:prstGeom prst="rect">
            <a:avLst/>
          </a:prstGeom>
        </p:spPr>
      </p:pic>
      <p:pic>
        <p:nvPicPr>
          <p:cNvPr id="5" name="Image 4" descr="Diéyeneba Dia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484784"/>
            <a:ext cx="2448272" cy="1632979"/>
          </a:xfrm>
          <a:prstGeom prst="rect">
            <a:avLst/>
          </a:prstGeom>
        </p:spPr>
      </p:pic>
      <p:pic>
        <p:nvPicPr>
          <p:cNvPr id="6" name="Image 5" descr="Mamadou Diat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933056"/>
            <a:ext cx="2339752" cy="1560596"/>
          </a:xfrm>
          <a:prstGeom prst="rect">
            <a:avLst/>
          </a:prstGeom>
        </p:spPr>
      </p:pic>
      <p:pic>
        <p:nvPicPr>
          <p:cNvPr id="7" name="Image 6" descr="IMG_52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539970" y="4389022"/>
            <a:ext cx="2303748" cy="1535832"/>
          </a:xfrm>
          <a:prstGeom prst="rect">
            <a:avLst/>
          </a:prstGeom>
        </p:spPr>
      </p:pic>
      <p:pic>
        <p:nvPicPr>
          <p:cNvPr id="8" name="Image 7" descr="IMG_08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636314" y="1292678"/>
            <a:ext cx="2303748" cy="1535832"/>
          </a:xfrm>
          <a:prstGeom prst="rect">
            <a:avLst/>
          </a:prstGeom>
        </p:spPr>
      </p:pic>
      <p:pic>
        <p:nvPicPr>
          <p:cNvPr id="9" name="Image 8" descr="IMG_52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346761" y="4318536"/>
            <a:ext cx="2744924" cy="1829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640</TotalTime>
  <Words>282</Words>
  <Application>Microsoft Office PowerPoint</Application>
  <PresentationFormat>Affichage à l'écran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Débit</vt:lpstr>
      <vt:lpstr>Kolda, Sénégal</vt:lpstr>
      <vt:lpstr>Quelques chiffres</vt:lpstr>
      <vt:lpstr>Groupe Scolaire « Gese-Kolda »</vt:lpstr>
      <vt:lpstr>Année scolaire 2014/2015 11 classes, 300 élèves, 25 employés</vt:lpstr>
      <vt:lpstr>Quelques statistiques</vt:lpstr>
      <vt:lpstr>Possibilité de parrainage</vt:lpstr>
      <vt:lpstr>Nos objectifs</vt:lpstr>
      <vt:lpstr>Quelques activités parmi tant d’autres</vt:lpstr>
      <vt:lpstr>Des visages</vt:lpstr>
      <vt:lpstr>Pour la suite</vt:lpstr>
      <vt:lpstr>Les besoins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projets à Kolda, Sénégal</dc:title>
  <dc:creator>Mme Mane</dc:creator>
  <cp:lastModifiedBy>Mme Mane</cp:lastModifiedBy>
  <cp:revision>41</cp:revision>
  <dcterms:created xsi:type="dcterms:W3CDTF">2015-08-22T07:12:47Z</dcterms:created>
  <dcterms:modified xsi:type="dcterms:W3CDTF">2015-08-26T11:53:03Z</dcterms:modified>
</cp:coreProperties>
</file>